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58" r:id="rId4"/>
    <p:sldId id="260" r:id="rId5"/>
    <p:sldId id="270" r:id="rId6"/>
    <p:sldId id="259" r:id="rId7"/>
    <p:sldId id="268" r:id="rId8"/>
    <p:sldId id="271" r:id="rId9"/>
    <p:sldId id="275" r:id="rId10"/>
    <p:sldId id="274" r:id="rId11"/>
    <p:sldId id="269" r:id="rId12"/>
    <p:sldId id="273" r:id="rId13"/>
    <p:sldId id="276" r:id="rId14"/>
    <p:sldId id="263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EEE"/>
    <a:srgbClr val="FFFFFF"/>
    <a:srgbClr val="F9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 autoAdjust="0"/>
    <p:restoredTop sz="94610" autoAdjust="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8"/>
    </p:cViewPr>
  </p:sorterViewPr>
  <p:notesViewPr>
    <p:cSldViewPr snapToGrid="0" snapToObjects="1">
      <p:cViewPr varScale="1">
        <p:scale>
          <a:sx n="48" d="100"/>
          <a:sy n="48" d="100"/>
        </p:scale>
        <p:origin x="3326" y="9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708B5-5CC8-435F-809E-564D385B653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8B6C335-49E3-4965-A4F3-A7A8316AF2DA}">
      <dgm:prSet phldrT="[Text]" custT="1"/>
      <dgm:spPr/>
      <dgm:t>
        <a:bodyPr/>
        <a:lstStyle/>
        <a:p>
          <a:pPr>
            <a:buSzPct val="100000"/>
            <a:buChar char="•"/>
          </a:pPr>
          <a:r>
            <a:rPr lang="en-US" sz="1800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Leverages 5-10 UAVs with Jetson Nano for autonomous patrols</a:t>
          </a:r>
          <a:endParaRPr lang="en-IN" sz="1800" dirty="0"/>
        </a:p>
      </dgm:t>
    </dgm:pt>
    <dgm:pt modelId="{DBFA6D44-BA0B-4236-92B0-0977558B4CBA}" type="parTrans" cxnId="{40778466-342D-4928-80E0-000F0573E4AB}">
      <dgm:prSet/>
      <dgm:spPr/>
      <dgm:t>
        <a:bodyPr/>
        <a:lstStyle/>
        <a:p>
          <a:endParaRPr lang="en-IN" sz="1600"/>
        </a:p>
      </dgm:t>
    </dgm:pt>
    <dgm:pt modelId="{12B8D92F-4677-4D80-B7E7-C22CDB0E3229}" type="sibTrans" cxnId="{40778466-342D-4928-80E0-000F0573E4AB}">
      <dgm:prSet/>
      <dgm:spPr/>
      <dgm:t>
        <a:bodyPr/>
        <a:lstStyle/>
        <a:p>
          <a:endParaRPr lang="en-IN" sz="1600"/>
        </a:p>
      </dgm:t>
    </dgm:pt>
    <dgm:pt modelId="{F5521584-A205-4552-A34C-8B3B3284C558}">
      <dgm:prSet phldrT="[Text]" phldr="0" custT="1"/>
      <dgm:spPr>
        <a:solidFill>
          <a:srgbClr val="F2EEEE"/>
        </a:solidFill>
      </dgm:spPr>
      <dgm:t>
        <a:bodyPr/>
        <a:lstStyle/>
        <a:p>
          <a:r>
            <a: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Disaster Response</a:t>
          </a:r>
        </a:p>
      </dgm:t>
    </dgm:pt>
    <dgm:pt modelId="{E1B57995-01D6-499C-AEDF-692E11F61862}" type="parTrans" cxnId="{6AD7075D-977A-49F7-B054-3ADBAA7D5138}">
      <dgm:prSet/>
      <dgm:spPr/>
      <dgm:t>
        <a:bodyPr/>
        <a:lstStyle/>
        <a:p>
          <a:endParaRPr lang="en-IN" sz="1600"/>
        </a:p>
      </dgm:t>
    </dgm:pt>
    <dgm:pt modelId="{3F58F20F-5B75-4780-AC0E-43EDDE16D9D8}" type="sibTrans" cxnId="{6AD7075D-977A-49F7-B054-3ADBAA7D5138}">
      <dgm:prSet/>
      <dgm:spPr/>
      <dgm:t>
        <a:bodyPr/>
        <a:lstStyle/>
        <a:p>
          <a:endParaRPr lang="en-IN" sz="1600"/>
        </a:p>
      </dgm:t>
    </dgm:pt>
    <dgm:pt modelId="{9B99E7B0-52E3-4B60-A350-A6506C6DE774}">
      <dgm:prSet phldrT="[Text]" custT="1"/>
      <dgm:spPr/>
      <dgm:t>
        <a:bodyPr/>
        <a:lstStyle/>
        <a:p>
          <a:pPr>
            <a:buSzPct val="100000"/>
            <a:buChar char="•"/>
          </a:pPr>
          <a:r>
            <a:rPr lang="en-US" sz="1800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Deploys search-and-rescue UAVs to locate survivors in challenging terrain</a:t>
          </a:r>
          <a:endParaRPr lang="en-IN" sz="1800" dirty="0"/>
        </a:p>
      </dgm:t>
    </dgm:pt>
    <dgm:pt modelId="{3704C979-D06E-41E5-8CA5-63F3574FF2C4}" type="parTrans" cxnId="{65B1CCB1-AF4F-4EB1-BC5E-8B1813A07A7B}">
      <dgm:prSet/>
      <dgm:spPr/>
      <dgm:t>
        <a:bodyPr/>
        <a:lstStyle/>
        <a:p>
          <a:endParaRPr lang="en-IN" sz="1600"/>
        </a:p>
      </dgm:t>
    </dgm:pt>
    <dgm:pt modelId="{7657F343-90C8-43EC-BB4A-A0CBA1C4834E}" type="sibTrans" cxnId="{65B1CCB1-AF4F-4EB1-BC5E-8B1813A07A7B}">
      <dgm:prSet/>
      <dgm:spPr/>
      <dgm:t>
        <a:bodyPr/>
        <a:lstStyle/>
        <a:p>
          <a:endParaRPr lang="en-IN" sz="1600"/>
        </a:p>
      </dgm:t>
    </dgm:pt>
    <dgm:pt modelId="{7A90EC60-7628-4BEA-AADB-23FC650FBD97}">
      <dgm:prSet custT="1"/>
      <dgm:spPr/>
      <dgm:t>
        <a:bodyPr/>
        <a:lstStyle/>
        <a:p>
          <a:r>
            <a:rPr lang="en-US" sz="180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Detects unauthorized vehicles and movements with high accuracy</a:t>
          </a:r>
          <a:endParaRPr lang="en-US" sz="1800" dirty="0">
            <a:solidFill>
              <a:srgbClr val="4C4C4D"/>
            </a:solidFill>
            <a:latin typeface="Times New Roman" panose="02020603050405020304" pitchFamily="18" charset="0"/>
            <a:ea typeface="Heebo" pitchFamily="34" charset="-122"/>
            <a:cs typeface="Times New Roman" panose="02020603050405020304" pitchFamily="18" charset="0"/>
          </a:endParaRPr>
        </a:p>
      </dgm:t>
    </dgm:pt>
    <dgm:pt modelId="{A2ACB869-B005-4481-98A3-88C1639E85CF}" type="parTrans" cxnId="{E9E694B3-4205-4C55-B7E9-042E69E71C7B}">
      <dgm:prSet/>
      <dgm:spPr/>
      <dgm:t>
        <a:bodyPr/>
        <a:lstStyle/>
        <a:p>
          <a:endParaRPr lang="en-IN" sz="1600"/>
        </a:p>
      </dgm:t>
    </dgm:pt>
    <dgm:pt modelId="{269C69B7-8C92-49E6-91A0-6FA934224502}" type="sibTrans" cxnId="{E9E694B3-4205-4C55-B7E9-042E69E71C7B}">
      <dgm:prSet/>
      <dgm:spPr/>
      <dgm:t>
        <a:bodyPr/>
        <a:lstStyle/>
        <a:p>
          <a:endParaRPr lang="en-IN" sz="1600"/>
        </a:p>
      </dgm:t>
    </dgm:pt>
    <dgm:pt modelId="{34E4A234-9BBC-4CB1-8EBA-5B4E9E8297AD}">
      <dgm:prSet custT="1"/>
      <dgm:spPr/>
      <dgm:t>
        <a:bodyPr/>
        <a:lstStyle/>
        <a:p>
          <a:r>
            <a:rPr lang="en-US" sz="1800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Achieves 67% battery life extension vs. original models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2C4B58-AA5E-4F72-9D47-3E27EBFFB5C2}" type="parTrans" cxnId="{0E199C73-F730-4436-8FBC-5544ECF38F5F}">
      <dgm:prSet/>
      <dgm:spPr/>
      <dgm:t>
        <a:bodyPr/>
        <a:lstStyle/>
        <a:p>
          <a:endParaRPr lang="en-IN" sz="1600"/>
        </a:p>
      </dgm:t>
    </dgm:pt>
    <dgm:pt modelId="{84A70519-5C33-4C57-AA3A-19B79B76545C}" type="sibTrans" cxnId="{0E199C73-F730-4436-8FBC-5544ECF38F5F}">
      <dgm:prSet/>
      <dgm:spPr/>
      <dgm:t>
        <a:bodyPr/>
        <a:lstStyle/>
        <a:p>
          <a:endParaRPr lang="en-IN" sz="1600"/>
        </a:p>
      </dgm:t>
    </dgm:pt>
    <dgm:pt modelId="{D7537DA4-2861-474D-90B7-6BCC63C4457B}">
      <dgm:prSet phldrT="[Text]" phldr="0" custT="1"/>
      <dgm:spPr>
        <a:solidFill>
          <a:srgbClr val="F2EEEE"/>
        </a:solidFill>
      </dgm:spPr>
      <dgm:t>
        <a:bodyPr/>
        <a:lstStyle/>
        <a:p>
          <a:r>
            <a: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Urban Monitoring</a:t>
          </a:r>
        </a:p>
      </dgm:t>
    </dgm:pt>
    <dgm:pt modelId="{3072126D-CFDD-4550-8AD2-D4ABE814DA56}" type="parTrans" cxnId="{E9B4DEE3-80FA-4A01-82BE-40D988390AE5}">
      <dgm:prSet/>
      <dgm:spPr/>
      <dgm:t>
        <a:bodyPr/>
        <a:lstStyle/>
        <a:p>
          <a:endParaRPr lang="en-IN" sz="1600"/>
        </a:p>
      </dgm:t>
    </dgm:pt>
    <dgm:pt modelId="{77466ED4-8406-4429-AFE4-687552E54038}" type="sibTrans" cxnId="{E9B4DEE3-80FA-4A01-82BE-40D988390AE5}">
      <dgm:prSet/>
      <dgm:spPr/>
      <dgm:t>
        <a:bodyPr/>
        <a:lstStyle/>
        <a:p>
          <a:endParaRPr lang="en-IN" sz="1600"/>
        </a:p>
      </dgm:t>
    </dgm:pt>
    <dgm:pt modelId="{79745A1A-43DE-4287-86BB-625521E1CA2E}">
      <dgm:prSet phldrT="[Text]" phldr="0" custT="1"/>
      <dgm:spPr/>
      <dgm:t>
        <a:bodyPr/>
        <a:lstStyle/>
        <a:p>
          <a:pPr>
            <a:buSzPct val="100000"/>
            <a:buChar char="•"/>
          </a:pPr>
          <a:r>
            <a:rPr lang="en-US" sz="1800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Conducts traffic analysis and infrastructure inspection</a:t>
          </a:r>
          <a:endParaRPr lang="en-IN" sz="1800" dirty="0"/>
        </a:p>
      </dgm:t>
    </dgm:pt>
    <dgm:pt modelId="{6A4F18D9-612A-42E9-ABBB-1C635E44C3BD}" type="parTrans" cxnId="{A6F427AE-CCA5-4584-A38B-1B38CACB5059}">
      <dgm:prSet/>
      <dgm:spPr/>
      <dgm:t>
        <a:bodyPr/>
        <a:lstStyle/>
        <a:p>
          <a:endParaRPr lang="en-IN" sz="1600"/>
        </a:p>
      </dgm:t>
    </dgm:pt>
    <dgm:pt modelId="{820D7C7E-98F8-4FB5-B805-C2CF80A59AED}" type="sibTrans" cxnId="{A6F427AE-CCA5-4584-A38B-1B38CACB5059}">
      <dgm:prSet/>
      <dgm:spPr/>
      <dgm:t>
        <a:bodyPr/>
        <a:lstStyle/>
        <a:p>
          <a:endParaRPr lang="en-IN" sz="1600"/>
        </a:p>
      </dgm:t>
    </dgm:pt>
    <dgm:pt modelId="{C5C2D5CE-B9D0-4EE4-98C0-A6A3B34D560D}">
      <dgm:prSet custT="1"/>
      <dgm:spPr/>
      <dgm:t>
        <a:bodyPr/>
        <a:lstStyle/>
        <a:p>
          <a:r>
            <a:rPr lang="en-US" sz="180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Processes data in real-time on local ground stations</a:t>
          </a:r>
          <a:endParaRPr lang="en-US" sz="1800" dirty="0">
            <a:solidFill>
              <a:srgbClr val="4C4C4D"/>
            </a:solidFill>
            <a:latin typeface="Times New Roman" panose="02020603050405020304" pitchFamily="18" charset="0"/>
            <a:ea typeface="Heebo" pitchFamily="34" charset="-122"/>
            <a:cs typeface="Times New Roman" panose="02020603050405020304" pitchFamily="18" charset="0"/>
          </a:endParaRPr>
        </a:p>
      </dgm:t>
    </dgm:pt>
    <dgm:pt modelId="{68BD80F1-10A9-4FC2-B277-3547F4EE171F}" type="parTrans" cxnId="{FECC47DA-3440-4181-ABC4-4927B2347486}">
      <dgm:prSet/>
      <dgm:spPr/>
      <dgm:t>
        <a:bodyPr/>
        <a:lstStyle/>
        <a:p>
          <a:endParaRPr lang="en-IN" sz="1600"/>
        </a:p>
      </dgm:t>
    </dgm:pt>
    <dgm:pt modelId="{A7EB6DB4-409D-4211-8BBB-2183BDC12B5A}" type="sibTrans" cxnId="{FECC47DA-3440-4181-ABC4-4927B2347486}">
      <dgm:prSet/>
      <dgm:spPr/>
      <dgm:t>
        <a:bodyPr/>
        <a:lstStyle/>
        <a:p>
          <a:endParaRPr lang="en-IN" sz="1600"/>
        </a:p>
      </dgm:t>
    </dgm:pt>
    <dgm:pt modelId="{631FE62F-AE16-4867-A5E0-81C5E2881605}">
      <dgm:prSet custT="1"/>
      <dgm:spPr/>
      <dgm:t>
        <a:bodyPr/>
        <a:lstStyle/>
        <a:p>
          <a:r>
            <a:rPr lang="en-US" sz="1800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Explainable outputs facilitate swift anomaly investigation and reporting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C163B4-9A19-496F-8B94-B549E7BDC5BB}" type="parTrans" cxnId="{E727F682-555A-4611-8436-D9B5A2CFBACD}">
      <dgm:prSet/>
      <dgm:spPr/>
      <dgm:t>
        <a:bodyPr/>
        <a:lstStyle/>
        <a:p>
          <a:endParaRPr lang="en-IN" sz="1600"/>
        </a:p>
      </dgm:t>
    </dgm:pt>
    <dgm:pt modelId="{BA856CB7-70C4-484D-B63D-A45DF89A0485}" type="sibTrans" cxnId="{E727F682-555A-4611-8436-D9B5A2CFBACD}">
      <dgm:prSet/>
      <dgm:spPr/>
      <dgm:t>
        <a:bodyPr/>
        <a:lstStyle/>
        <a:p>
          <a:endParaRPr lang="en-IN" sz="1600"/>
        </a:p>
      </dgm:t>
    </dgm:pt>
    <dgm:pt modelId="{1100167E-E99B-4985-8603-7514E1D3AC91}">
      <dgm:prSet custT="1"/>
      <dgm:spPr/>
      <dgm:t>
        <a:bodyPr/>
        <a:lstStyle/>
        <a:p>
          <a:r>
            <a:rPr lang="en-US" sz="180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Quickly assesses damage in hazardous environments</a:t>
          </a:r>
          <a:endParaRPr lang="en-US" sz="1800" dirty="0">
            <a:solidFill>
              <a:srgbClr val="4C4C4D"/>
            </a:solidFill>
            <a:latin typeface="Times New Roman" panose="02020603050405020304" pitchFamily="18" charset="0"/>
            <a:ea typeface="Heebo" pitchFamily="34" charset="-122"/>
            <a:cs typeface="Times New Roman" panose="02020603050405020304" pitchFamily="18" charset="0"/>
          </a:endParaRPr>
        </a:p>
      </dgm:t>
    </dgm:pt>
    <dgm:pt modelId="{191171B6-91C2-453C-A2C7-F0E76BB55ED2}" type="parTrans" cxnId="{B921ACEF-9013-479D-8BE7-980C4770172A}">
      <dgm:prSet/>
      <dgm:spPr/>
      <dgm:t>
        <a:bodyPr/>
        <a:lstStyle/>
        <a:p>
          <a:endParaRPr lang="en-IN" sz="1600"/>
        </a:p>
      </dgm:t>
    </dgm:pt>
    <dgm:pt modelId="{24266875-16D7-4B7E-AA92-B963B9B34CE4}" type="sibTrans" cxnId="{B921ACEF-9013-479D-8BE7-980C4770172A}">
      <dgm:prSet/>
      <dgm:spPr/>
      <dgm:t>
        <a:bodyPr/>
        <a:lstStyle/>
        <a:p>
          <a:endParaRPr lang="en-IN" sz="1600"/>
        </a:p>
      </dgm:t>
    </dgm:pt>
    <dgm:pt modelId="{A93E42BA-630E-44D1-B090-7F93467DF2D9}">
      <dgm:prSet custT="1"/>
      <dgm:spPr/>
      <dgm:t>
        <a:bodyPr/>
        <a:lstStyle/>
        <a:p>
          <a:r>
            <a:rPr lang="en-US" sz="180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Explainable outputs build operator trust for faster, informed decisions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4950E3-D1AE-4756-AA83-18C813FD6A14}" type="parTrans" cxnId="{A38EF1C9-D1DF-48C2-B348-11EC46821FE8}">
      <dgm:prSet/>
      <dgm:spPr/>
      <dgm:t>
        <a:bodyPr/>
        <a:lstStyle/>
        <a:p>
          <a:endParaRPr lang="en-IN" sz="1600"/>
        </a:p>
      </dgm:t>
    </dgm:pt>
    <dgm:pt modelId="{30FDF0FC-15DC-4415-A988-4CFB935EC7B1}" type="sibTrans" cxnId="{A38EF1C9-D1DF-48C2-B348-11EC46821FE8}">
      <dgm:prSet/>
      <dgm:spPr/>
      <dgm:t>
        <a:bodyPr/>
        <a:lstStyle/>
        <a:p>
          <a:endParaRPr lang="en-IN" sz="1600"/>
        </a:p>
      </dgm:t>
    </dgm:pt>
    <dgm:pt modelId="{D38F7681-56FF-4D43-B8BB-F3ABF7771F1C}">
      <dgm:prSet phldrT="[Text]" phldr="0" custT="1"/>
      <dgm:spPr>
        <a:solidFill>
          <a:srgbClr val="F2EEEE"/>
        </a:solidFill>
      </dgm:spPr>
      <dgm:t>
        <a:bodyPr/>
        <a:lstStyle/>
        <a:p>
          <a:r>
            <a: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Border Surveillance</a:t>
          </a:r>
        </a:p>
      </dgm:t>
    </dgm:pt>
    <dgm:pt modelId="{BFD670A2-3B3C-4C75-9C29-48B1AB187B8A}" type="sibTrans" cxnId="{F7F39E35-BEDB-4681-B408-09AF0220232B}">
      <dgm:prSet/>
      <dgm:spPr/>
      <dgm:t>
        <a:bodyPr/>
        <a:lstStyle/>
        <a:p>
          <a:endParaRPr lang="en-IN" sz="1600"/>
        </a:p>
      </dgm:t>
    </dgm:pt>
    <dgm:pt modelId="{D49F5F1D-E96A-48C8-8E79-F0BC77CA08E8}" type="parTrans" cxnId="{F7F39E35-BEDB-4681-B408-09AF0220232B}">
      <dgm:prSet/>
      <dgm:spPr/>
      <dgm:t>
        <a:bodyPr/>
        <a:lstStyle/>
        <a:p>
          <a:endParaRPr lang="en-IN" sz="1600"/>
        </a:p>
      </dgm:t>
    </dgm:pt>
    <dgm:pt modelId="{01D7E601-904D-47A4-B1A7-ECD425725527}" type="pres">
      <dgm:prSet presAssocID="{4D6708B5-5CC8-435F-809E-564D385B6534}" presName="linear" presStyleCnt="0">
        <dgm:presLayoutVars>
          <dgm:animLvl val="lvl"/>
          <dgm:resizeHandles val="exact"/>
        </dgm:presLayoutVars>
      </dgm:prSet>
      <dgm:spPr/>
    </dgm:pt>
    <dgm:pt modelId="{2E947011-01A3-4E9C-A480-0E1590C11EE1}" type="pres">
      <dgm:prSet presAssocID="{D38F7681-56FF-4D43-B8BB-F3ABF7771F1C}" presName="parentText" presStyleLbl="node1" presStyleIdx="0" presStyleCnt="3" custScaleY="31545">
        <dgm:presLayoutVars>
          <dgm:chMax val="0"/>
          <dgm:bulletEnabled val="1"/>
        </dgm:presLayoutVars>
      </dgm:prSet>
      <dgm:spPr/>
    </dgm:pt>
    <dgm:pt modelId="{A8BB5389-16B0-44D1-872C-517EC3B85A5E}" type="pres">
      <dgm:prSet presAssocID="{D38F7681-56FF-4D43-B8BB-F3ABF7771F1C}" presName="childText" presStyleLbl="revTx" presStyleIdx="0" presStyleCnt="3">
        <dgm:presLayoutVars>
          <dgm:bulletEnabled val="1"/>
        </dgm:presLayoutVars>
      </dgm:prSet>
      <dgm:spPr/>
    </dgm:pt>
    <dgm:pt modelId="{339BA875-C336-4169-AB9E-0A93A6E59F87}" type="pres">
      <dgm:prSet presAssocID="{F5521584-A205-4552-A34C-8B3B3284C558}" presName="parentText" presStyleLbl="node1" presStyleIdx="1" presStyleCnt="3" custScaleY="31545">
        <dgm:presLayoutVars>
          <dgm:chMax val="0"/>
          <dgm:bulletEnabled val="1"/>
        </dgm:presLayoutVars>
      </dgm:prSet>
      <dgm:spPr/>
    </dgm:pt>
    <dgm:pt modelId="{CE38405B-C9BE-4DDB-8586-5DEE4A27C329}" type="pres">
      <dgm:prSet presAssocID="{F5521584-A205-4552-A34C-8B3B3284C558}" presName="childText" presStyleLbl="revTx" presStyleIdx="1" presStyleCnt="3">
        <dgm:presLayoutVars>
          <dgm:bulletEnabled val="1"/>
        </dgm:presLayoutVars>
      </dgm:prSet>
      <dgm:spPr/>
    </dgm:pt>
    <dgm:pt modelId="{8778FC71-76E7-4628-BD04-AC1E15627E5F}" type="pres">
      <dgm:prSet presAssocID="{D7537DA4-2861-474D-90B7-6BCC63C4457B}" presName="parentText" presStyleLbl="node1" presStyleIdx="2" presStyleCnt="3" custScaleY="31545">
        <dgm:presLayoutVars>
          <dgm:chMax val="0"/>
          <dgm:bulletEnabled val="1"/>
        </dgm:presLayoutVars>
      </dgm:prSet>
      <dgm:spPr/>
    </dgm:pt>
    <dgm:pt modelId="{74ECC267-2887-4016-8F1B-73F126FA64EF}" type="pres">
      <dgm:prSet presAssocID="{D7537DA4-2861-474D-90B7-6BCC63C4457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076CE07-5650-407F-862D-708926F8104D}" type="presOf" srcId="{F5521584-A205-4552-A34C-8B3B3284C558}" destId="{339BA875-C336-4169-AB9E-0A93A6E59F87}" srcOrd="0" destOrd="0" presId="urn:microsoft.com/office/officeart/2005/8/layout/vList2"/>
    <dgm:cxn modelId="{F89AFD2E-3D03-446C-883F-5B809BBC5DA6}" type="presOf" srcId="{631FE62F-AE16-4867-A5E0-81C5E2881605}" destId="{74ECC267-2887-4016-8F1B-73F126FA64EF}" srcOrd="0" destOrd="2" presId="urn:microsoft.com/office/officeart/2005/8/layout/vList2"/>
    <dgm:cxn modelId="{CEB22330-16C5-4E4E-A840-279150481167}" type="presOf" srcId="{79745A1A-43DE-4287-86BB-625521E1CA2E}" destId="{74ECC267-2887-4016-8F1B-73F126FA64EF}" srcOrd="0" destOrd="0" presId="urn:microsoft.com/office/officeart/2005/8/layout/vList2"/>
    <dgm:cxn modelId="{F7F39E35-BEDB-4681-B408-09AF0220232B}" srcId="{4D6708B5-5CC8-435F-809E-564D385B6534}" destId="{D38F7681-56FF-4D43-B8BB-F3ABF7771F1C}" srcOrd="0" destOrd="0" parTransId="{D49F5F1D-E96A-48C8-8E79-F0BC77CA08E8}" sibTransId="{BFD670A2-3B3C-4C75-9C29-48B1AB187B8A}"/>
    <dgm:cxn modelId="{6AD7075D-977A-49F7-B054-3ADBAA7D5138}" srcId="{4D6708B5-5CC8-435F-809E-564D385B6534}" destId="{F5521584-A205-4552-A34C-8B3B3284C558}" srcOrd="1" destOrd="0" parTransId="{E1B57995-01D6-499C-AEDF-692E11F61862}" sibTransId="{3F58F20F-5B75-4780-AC0E-43EDDE16D9D8}"/>
    <dgm:cxn modelId="{EED0975E-6346-4BA7-BF5E-FDE96791B91F}" type="presOf" srcId="{D7537DA4-2861-474D-90B7-6BCC63C4457B}" destId="{8778FC71-76E7-4628-BD04-AC1E15627E5F}" srcOrd="0" destOrd="0" presId="urn:microsoft.com/office/officeart/2005/8/layout/vList2"/>
    <dgm:cxn modelId="{40778466-342D-4928-80E0-000F0573E4AB}" srcId="{D38F7681-56FF-4D43-B8BB-F3ABF7771F1C}" destId="{28B6C335-49E3-4965-A4F3-A7A8316AF2DA}" srcOrd="0" destOrd="0" parTransId="{DBFA6D44-BA0B-4236-92B0-0977558B4CBA}" sibTransId="{12B8D92F-4677-4D80-B7E7-C22CDB0E3229}"/>
    <dgm:cxn modelId="{DB765A52-18AE-4A08-9ED0-BB83265C4C2B}" type="presOf" srcId="{4D6708B5-5CC8-435F-809E-564D385B6534}" destId="{01D7E601-904D-47A4-B1A7-ECD425725527}" srcOrd="0" destOrd="0" presId="urn:microsoft.com/office/officeart/2005/8/layout/vList2"/>
    <dgm:cxn modelId="{0E199C73-F730-4436-8FBC-5544ECF38F5F}" srcId="{D38F7681-56FF-4D43-B8BB-F3ABF7771F1C}" destId="{34E4A234-9BBC-4CB1-8EBA-5B4E9E8297AD}" srcOrd="2" destOrd="0" parTransId="{372C4B58-AA5E-4F72-9D47-3E27EBFFB5C2}" sibTransId="{84A70519-5C33-4C57-AA3A-19B79B76545C}"/>
    <dgm:cxn modelId="{78D4A15A-ABE7-4D62-BD04-1C428BDF9002}" type="presOf" srcId="{C5C2D5CE-B9D0-4EE4-98C0-A6A3B34D560D}" destId="{74ECC267-2887-4016-8F1B-73F126FA64EF}" srcOrd="0" destOrd="1" presId="urn:microsoft.com/office/officeart/2005/8/layout/vList2"/>
    <dgm:cxn modelId="{D20C7E7B-6D42-48A1-A97D-2D41F425A24D}" type="presOf" srcId="{D38F7681-56FF-4D43-B8BB-F3ABF7771F1C}" destId="{2E947011-01A3-4E9C-A480-0E1590C11EE1}" srcOrd="0" destOrd="0" presId="urn:microsoft.com/office/officeart/2005/8/layout/vList2"/>
    <dgm:cxn modelId="{E727F682-555A-4611-8436-D9B5A2CFBACD}" srcId="{D7537DA4-2861-474D-90B7-6BCC63C4457B}" destId="{631FE62F-AE16-4867-A5E0-81C5E2881605}" srcOrd="2" destOrd="0" parTransId="{15C163B4-9A19-496F-8B94-B549E7BDC5BB}" sibTransId="{BA856CB7-70C4-484D-B63D-A45DF89A0485}"/>
    <dgm:cxn modelId="{3B8BCD90-8D4A-4F53-86D9-4659574FF021}" type="presOf" srcId="{28B6C335-49E3-4965-A4F3-A7A8316AF2DA}" destId="{A8BB5389-16B0-44D1-872C-517EC3B85A5E}" srcOrd="0" destOrd="0" presId="urn:microsoft.com/office/officeart/2005/8/layout/vList2"/>
    <dgm:cxn modelId="{C5C19191-E8AF-4904-B022-8FA76CB57965}" type="presOf" srcId="{1100167E-E99B-4985-8603-7514E1D3AC91}" destId="{CE38405B-C9BE-4DDB-8586-5DEE4A27C329}" srcOrd="0" destOrd="1" presId="urn:microsoft.com/office/officeart/2005/8/layout/vList2"/>
    <dgm:cxn modelId="{AF128CA3-4701-49FC-B722-7B0F1FA421CB}" type="presOf" srcId="{7A90EC60-7628-4BEA-AADB-23FC650FBD97}" destId="{A8BB5389-16B0-44D1-872C-517EC3B85A5E}" srcOrd="0" destOrd="1" presId="urn:microsoft.com/office/officeart/2005/8/layout/vList2"/>
    <dgm:cxn modelId="{148D9DAB-4DA3-46AF-AC30-35DA67235220}" type="presOf" srcId="{A93E42BA-630E-44D1-B090-7F93467DF2D9}" destId="{CE38405B-C9BE-4DDB-8586-5DEE4A27C329}" srcOrd="0" destOrd="2" presId="urn:microsoft.com/office/officeart/2005/8/layout/vList2"/>
    <dgm:cxn modelId="{A6F427AE-CCA5-4584-A38B-1B38CACB5059}" srcId="{D7537DA4-2861-474D-90B7-6BCC63C4457B}" destId="{79745A1A-43DE-4287-86BB-625521E1CA2E}" srcOrd="0" destOrd="0" parTransId="{6A4F18D9-612A-42E9-ABBB-1C635E44C3BD}" sibTransId="{820D7C7E-98F8-4FB5-B805-C2CF80A59AED}"/>
    <dgm:cxn modelId="{1D5D41B0-6002-4E1A-B1CE-6F3D1352B4C5}" type="presOf" srcId="{34E4A234-9BBC-4CB1-8EBA-5B4E9E8297AD}" destId="{A8BB5389-16B0-44D1-872C-517EC3B85A5E}" srcOrd="0" destOrd="2" presId="urn:microsoft.com/office/officeart/2005/8/layout/vList2"/>
    <dgm:cxn modelId="{65B1CCB1-AF4F-4EB1-BC5E-8B1813A07A7B}" srcId="{F5521584-A205-4552-A34C-8B3B3284C558}" destId="{9B99E7B0-52E3-4B60-A350-A6506C6DE774}" srcOrd="0" destOrd="0" parTransId="{3704C979-D06E-41E5-8CA5-63F3574FF2C4}" sibTransId="{7657F343-90C8-43EC-BB4A-A0CBA1C4834E}"/>
    <dgm:cxn modelId="{E9E694B3-4205-4C55-B7E9-042E69E71C7B}" srcId="{D38F7681-56FF-4D43-B8BB-F3ABF7771F1C}" destId="{7A90EC60-7628-4BEA-AADB-23FC650FBD97}" srcOrd="1" destOrd="0" parTransId="{A2ACB869-B005-4481-98A3-88C1639E85CF}" sibTransId="{269C69B7-8C92-49E6-91A0-6FA934224502}"/>
    <dgm:cxn modelId="{B1132EC7-F1C1-4D44-9802-2B7166F3D3D3}" type="presOf" srcId="{9B99E7B0-52E3-4B60-A350-A6506C6DE774}" destId="{CE38405B-C9BE-4DDB-8586-5DEE4A27C329}" srcOrd="0" destOrd="0" presId="urn:microsoft.com/office/officeart/2005/8/layout/vList2"/>
    <dgm:cxn modelId="{A38EF1C9-D1DF-48C2-B348-11EC46821FE8}" srcId="{F5521584-A205-4552-A34C-8B3B3284C558}" destId="{A93E42BA-630E-44D1-B090-7F93467DF2D9}" srcOrd="2" destOrd="0" parTransId="{074950E3-D1AE-4756-AA83-18C813FD6A14}" sibTransId="{30FDF0FC-15DC-4415-A988-4CFB935EC7B1}"/>
    <dgm:cxn modelId="{FECC47DA-3440-4181-ABC4-4927B2347486}" srcId="{D7537DA4-2861-474D-90B7-6BCC63C4457B}" destId="{C5C2D5CE-B9D0-4EE4-98C0-A6A3B34D560D}" srcOrd="1" destOrd="0" parTransId="{68BD80F1-10A9-4FC2-B277-3547F4EE171F}" sibTransId="{A7EB6DB4-409D-4211-8BBB-2183BDC12B5A}"/>
    <dgm:cxn modelId="{E9B4DEE3-80FA-4A01-82BE-40D988390AE5}" srcId="{4D6708B5-5CC8-435F-809E-564D385B6534}" destId="{D7537DA4-2861-474D-90B7-6BCC63C4457B}" srcOrd="2" destOrd="0" parTransId="{3072126D-CFDD-4550-8AD2-D4ABE814DA56}" sibTransId="{77466ED4-8406-4429-AFE4-687552E54038}"/>
    <dgm:cxn modelId="{B921ACEF-9013-479D-8BE7-980C4770172A}" srcId="{F5521584-A205-4552-A34C-8B3B3284C558}" destId="{1100167E-E99B-4985-8603-7514E1D3AC91}" srcOrd="1" destOrd="0" parTransId="{191171B6-91C2-453C-A2C7-F0E76BB55ED2}" sibTransId="{24266875-16D7-4B7E-AA92-B963B9B34CE4}"/>
    <dgm:cxn modelId="{173BB82B-ACB7-46FC-B4B8-618C71FD9573}" type="presParOf" srcId="{01D7E601-904D-47A4-B1A7-ECD425725527}" destId="{2E947011-01A3-4E9C-A480-0E1590C11EE1}" srcOrd="0" destOrd="0" presId="urn:microsoft.com/office/officeart/2005/8/layout/vList2"/>
    <dgm:cxn modelId="{6065E3CE-374D-424E-A94F-BC905444E8BB}" type="presParOf" srcId="{01D7E601-904D-47A4-B1A7-ECD425725527}" destId="{A8BB5389-16B0-44D1-872C-517EC3B85A5E}" srcOrd="1" destOrd="0" presId="urn:microsoft.com/office/officeart/2005/8/layout/vList2"/>
    <dgm:cxn modelId="{3F631DD8-CF18-4701-B750-7F8750585813}" type="presParOf" srcId="{01D7E601-904D-47A4-B1A7-ECD425725527}" destId="{339BA875-C336-4169-AB9E-0A93A6E59F87}" srcOrd="2" destOrd="0" presId="urn:microsoft.com/office/officeart/2005/8/layout/vList2"/>
    <dgm:cxn modelId="{702C86C0-43C5-4D62-9016-AFFEE2EBD529}" type="presParOf" srcId="{01D7E601-904D-47A4-B1A7-ECD425725527}" destId="{CE38405B-C9BE-4DDB-8586-5DEE4A27C329}" srcOrd="3" destOrd="0" presId="urn:microsoft.com/office/officeart/2005/8/layout/vList2"/>
    <dgm:cxn modelId="{80B19A91-15B9-4E1A-A390-2CF8099140F2}" type="presParOf" srcId="{01D7E601-904D-47A4-B1A7-ECD425725527}" destId="{8778FC71-76E7-4628-BD04-AC1E15627E5F}" srcOrd="4" destOrd="0" presId="urn:microsoft.com/office/officeart/2005/8/layout/vList2"/>
    <dgm:cxn modelId="{CC82378C-7B45-44EE-AE15-56DA86168152}" type="presParOf" srcId="{01D7E601-904D-47A4-B1A7-ECD425725527}" destId="{74ECC267-2887-4016-8F1B-73F126FA64E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47011-01A3-4E9C-A480-0E1590C11EE1}">
      <dsp:nvSpPr>
        <dsp:cNvPr id="0" name=""/>
        <dsp:cNvSpPr/>
      </dsp:nvSpPr>
      <dsp:spPr>
        <a:xfrm>
          <a:off x="0" y="349639"/>
          <a:ext cx="8079030" cy="377934"/>
        </a:xfrm>
        <a:prstGeom prst="roundRect">
          <a:avLst/>
        </a:prstGeom>
        <a:solidFill>
          <a:srgbClr val="F2EE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Border Surveillance</a:t>
          </a:r>
        </a:p>
      </dsp:txBody>
      <dsp:txXfrm>
        <a:off x="18449" y="368088"/>
        <a:ext cx="8042132" cy="341036"/>
      </dsp:txXfrm>
    </dsp:sp>
    <dsp:sp modelId="{A8BB5389-16B0-44D1-872C-517EC3B85A5E}">
      <dsp:nvSpPr>
        <dsp:cNvPr id="0" name=""/>
        <dsp:cNvSpPr/>
      </dsp:nvSpPr>
      <dsp:spPr>
        <a:xfrm>
          <a:off x="0" y="727573"/>
          <a:ext cx="807903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50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SzPct val="100000"/>
            <a:buChar char="•"/>
          </a:pPr>
          <a:r>
            <a:rPr lang="en-US" sz="1800" kern="1200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Leverages 5-10 UAVs with Jetson Nano for autonomous patrols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Detects unauthorized vehicles and movements with high accuracy</a:t>
          </a:r>
          <a:endParaRPr lang="en-US" sz="1800" kern="1200" dirty="0">
            <a:solidFill>
              <a:srgbClr val="4C4C4D"/>
            </a:solidFill>
            <a:latin typeface="Times New Roman" panose="02020603050405020304" pitchFamily="18" charset="0"/>
            <a:ea typeface="Heebo" pitchFamily="34" charset="-122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Achieves 67% battery life extension vs. original models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727573"/>
        <a:ext cx="8079030" cy="1059840"/>
      </dsp:txXfrm>
    </dsp:sp>
    <dsp:sp modelId="{339BA875-C336-4169-AB9E-0A93A6E59F87}">
      <dsp:nvSpPr>
        <dsp:cNvPr id="0" name=""/>
        <dsp:cNvSpPr/>
      </dsp:nvSpPr>
      <dsp:spPr>
        <a:xfrm>
          <a:off x="0" y="1787413"/>
          <a:ext cx="8079030" cy="377934"/>
        </a:xfrm>
        <a:prstGeom prst="roundRect">
          <a:avLst/>
        </a:prstGeom>
        <a:solidFill>
          <a:srgbClr val="F2EE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Disaster Response</a:t>
          </a:r>
        </a:p>
      </dsp:txBody>
      <dsp:txXfrm>
        <a:off x="18449" y="1805862"/>
        <a:ext cx="8042132" cy="341036"/>
      </dsp:txXfrm>
    </dsp:sp>
    <dsp:sp modelId="{CE38405B-C9BE-4DDB-8586-5DEE4A27C329}">
      <dsp:nvSpPr>
        <dsp:cNvPr id="0" name=""/>
        <dsp:cNvSpPr/>
      </dsp:nvSpPr>
      <dsp:spPr>
        <a:xfrm>
          <a:off x="0" y="2165348"/>
          <a:ext cx="807903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50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SzPct val="100000"/>
            <a:buChar char="•"/>
          </a:pPr>
          <a:r>
            <a:rPr lang="en-US" sz="1800" kern="1200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Deploys search-and-rescue UAVs to locate survivors in challenging terrain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Quickly assesses damage in hazardous environments</a:t>
          </a:r>
          <a:endParaRPr lang="en-US" sz="1800" kern="1200" dirty="0">
            <a:solidFill>
              <a:srgbClr val="4C4C4D"/>
            </a:solidFill>
            <a:latin typeface="Times New Roman" panose="02020603050405020304" pitchFamily="18" charset="0"/>
            <a:ea typeface="Heebo" pitchFamily="34" charset="-122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Explainable outputs build operator trust for faster, informed decisions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165348"/>
        <a:ext cx="8079030" cy="1059840"/>
      </dsp:txXfrm>
    </dsp:sp>
    <dsp:sp modelId="{8778FC71-76E7-4628-BD04-AC1E15627E5F}">
      <dsp:nvSpPr>
        <dsp:cNvPr id="0" name=""/>
        <dsp:cNvSpPr/>
      </dsp:nvSpPr>
      <dsp:spPr>
        <a:xfrm>
          <a:off x="0" y="3225188"/>
          <a:ext cx="8079030" cy="377934"/>
        </a:xfrm>
        <a:prstGeom prst="roundRect">
          <a:avLst/>
        </a:prstGeom>
        <a:solidFill>
          <a:srgbClr val="F2EE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Urban Monitoring</a:t>
          </a:r>
        </a:p>
      </dsp:txBody>
      <dsp:txXfrm>
        <a:off x="18449" y="3243637"/>
        <a:ext cx="8042132" cy="341036"/>
      </dsp:txXfrm>
    </dsp:sp>
    <dsp:sp modelId="{74ECC267-2887-4016-8F1B-73F126FA64EF}">
      <dsp:nvSpPr>
        <dsp:cNvPr id="0" name=""/>
        <dsp:cNvSpPr/>
      </dsp:nvSpPr>
      <dsp:spPr>
        <a:xfrm>
          <a:off x="0" y="3603122"/>
          <a:ext cx="807903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50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SzPct val="100000"/>
            <a:buChar char="•"/>
          </a:pPr>
          <a:r>
            <a:rPr lang="en-US" sz="1800" kern="1200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Conducts traffic analysis and infrastructure inspection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Processes data in real-time on local ground stations</a:t>
          </a:r>
          <a:endParaRPr lang="en-US" sz="1800" kern="1200" dirty="0">
            <a:solidFill>
              <a:srgbClr val="4C4C4D"/>
            </a:solidFill>
            <a:latin typeface="Times New Roman" panose="02020603050405020304" pitchFamily="18" charset="0"/>
            <a:ea typeface="Heebo" pitchFamily="34" charset="-122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rPr>
            <a:t>Explainable outputs facilitate swift anomaly investigation and reporting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03122"/>
        <a:ext cx="8079030" cy="10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74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775" y="14201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endParaRPr lang="en-US" sz="4800" dirty="0">
              <a:latin typeface="Times New Roman" panose="02020603050405020304" pitchFamily="18" charset="0"/>
              <a:ea typeface="Source Serif 4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XAI-UAV: Explainable AI for Robust Object Detection in Tactical UAV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7310169"/>
            <a:ext cx="7556421" cy="86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Department of Artificial Intelligence and Machine Learning,</a:t>
            </a:r>
          </a:p>
          <a:p>
            <a:pPr>
              <a:lnSpc>
                <a:spcPts val="2850"/>
              </a:lnSpc>
            </a:pPr>
            <a:r>
              <a:rPr lang="en-US" sz="2400" dirty="0"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VIT-AP, Amaravati, India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04FBD7-38D5-972D-2380-701FE7887D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8476" y="164072"/>
            <a:ext cx="2470522" cy="7647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A6197D-8F1A-AB52-E96F-0F73DB773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241539"/>
              </p:ext>
            </p:extLst>
          </p:nvPr>
        </p:nvGraphicFramePr>
        <p:xfrm>
          <a:off x="6280189" y="5776660"/>
          <a:ext cx="755642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8211">
                  <a:extLst>
                    <a:ext uri="{9D8B030D-6E8A-4147-A177-3AD203B41FA5}">
                      <a16:colId xmlns:a16="http://schemas.microsoft.com/office/drawing/2014/main" val="1515991071"/>
                    </a:ext>
                  </a:extLst>
                </a:gridCol>
                <a:gridCol w="3778211">
                  <a:extLst>
                    <a:ext uri="{9D8B030D-6E8A-4147-A177-3AD203B41FA5}">
                      <a16:colId xmlns:a16="http://schemas.microsoft.com/office/drawing/2014/main" val="17872772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697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Kana Hakshay Reddy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22BCE9807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6819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Konakalla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Rishitha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22BCE7331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867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Appala Pranav Sai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22BCE7558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21708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04282A3-27D0-0D30-27D0-79288A63E8BC}"/>
              </a:ext>
            </a:extLst>
          </p:cNvPr>
          <p:cNvSpPr txBox="1"/>
          <p:nvPr/>
        </p:nvSpPr>
        <p:spPr>
          <a:xfrm>
            <a:off x="6280189" y="5314680"/>
            <a:ext cx="355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ID: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20250561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36B4F-4DF0-E913-DF9A-6E0D0E47DC8D}"/>
              </a:ext>
            </a:extLst>
          </p:cNvPr>
          <p:cNvSpPr txBox="1"/>
          <p:nvPr/>
        </p:nvSpPr>
        <p:spPr>
          <a:xfrm>
            <a:off x="6004874" y="1112459"/>
            <a:ext cx="7466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Capstone Final Review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805" y="636926"/>
            <a:ext cx="3782497" cy="473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Output</a:t>
            </a:r>
          </a:p>
        </p:txBody>
      </p:sp>
      <p:sp>
        <p:nvSpPr>
          <p:cNvPr id="3" name="Text 1"/>
          <p:cNvSpPr/>
          <p:nvPr/>
        </p:nvSpPr>
        <p:spPr>
          <a:xfrm>
            <a:off x="532805" y="1527142"/>
            <a:ext cx="13564791" cy="382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Visual explanations showing what the model "sees" during detection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18624" y="3744626"/>
            <a:ext cx="1484471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Heatmap Color Key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18624" y="4041449"/>
            <a:ext cx="5281017" cy="640080"/>
          </a:xfrm>
          <a:prstGeom prst="roundRect">
            <a:avLst>
              <a:gd name="adj" fmla="val 2319"/>
            </a:avLst>
          </a:prstGeom>
          <a:solidFill>
            <a:srgbClr val="FFFFFF"/>
          </a:solidFill>
          <a:ln w="1524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32805" y="4155630"/>
            <a:ext cx="1237059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Red / Yellow Regions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2805" y="4409114"/>
            <a:ext cx="5052655" cy="158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Most critical for classification decision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18624" y="4780470"/>
            <a:ext cx="5281017" cy="640080"/>
          </a:xfrm>
          <a:prstGeom prst="roundRect">
            <a:avLst>
              <a:gd name="adj" fmla="val 2319"/>
            </a:avLst>
          </a:prstGeom>
          <a:solidFill>
            <a:srgbClr val="FFFFFF"/>
          </a:solidFill>
          <a:ln w="15240">
            <a:solidFill>
              <a:srgbClr val="00B05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32805" y="4894651"/>
            <a:ext cx="1237059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Green Regions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2805" y="5148135"/>
            <a:ext cx="5052655" cy="158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Medium impact on model output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6">
            <a:extLst>
              <a:ext uri="{FF2B5EF4-FFF2-40B4-BE49-F238E27FC236}">
                <a16:creationId xmlns:a16="http://schemas.microsoft.com/office/drawing/2014/main" id="{D55C7DBC-3649-3B74-B699-30B06CA4CA7C}"/>
              </a:ext>
            </a:extLst>
          </p:cNvPr>
          <p:cNvSpPr/>
          <p:nvPr/>
        </p:nvSpPr>
        <p:spPr>
          <a:xfrm>
            <a:off x="418624" y="5519491"/>
            <a:ext cx="5281017" cy="640080"/>
          </a:xfrm>
          <a:prstGeom prst="roundRect">
            <a:avLst>
              <a:gd name="adj" fmla="val 2319"/>
            </a:avLst>
          </a:prstGeom>
          <a:solidFill>
            <a:srgbClr val="FFFFFF"/>
          </a:solidFill>
          <a:ln w="15240">
            <a:solidFill>
              <a:srgbClr val="0000FF"/>
            </a:solidFill>
            <a:prstDash val="solid"/>
          </a:ln>
        </p:spPr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0C163F49-3260-2642-C8D2-0AF60889D13E}"/>
              </a:ext>
            </a:extLst>
          </p:cNvPr>
          <p:cNvSpPr/>
          <p:nvPr/>
        </p:nvSpPr>
        <p:spPr>
          <a:xfrm>
            <a:off x="532805" y="5633672"/>
            <a:ext cx="1237059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Blue Regions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F80DD0A3-CB65-D1E1-F3E4-F23BA66C4432}"/>
              </a:ext>
            </a:extLst>
          </p:cNvPr>
          <p:cNvSpPr/>
          <p:nvPr/>
        </p:nvSpPr>
        <p:spPr>
          <a:xfrm>
            <a:off x="532805" y="5887156"/>
            <a:ext cx="5052655" cy="158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Minimal impact on model output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0">
            <a:extLst>
              <a:ext uri="{FF2B5EF4-FFF2-40B4-BE49-F238E27FC236}">
                <a16:creationId xmlns:a16="http://schemas.microsoft.com/office/drawing/2014/main" id="{3384D522-3B8E-10E5-AE62-C0A10093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67" y="1825837"/>
            <a:ext cx="6952078" cy="590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5923" y="562451"/>
            <a:ext cx="5970508" cy="415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Applications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5923" y="1177409"/>
            <a:ext cx="7712154" cy="425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165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Our pruned YOLOv8 model is optimized for real-world applications, offering robust and reliable performance in critical surveillance and response missions.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79872" y="1651986"/>
            <a:ext cx="9540440" cy="59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32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Primary Use Case: Tactical UAV Surveillance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72104" y="2251943"/>
            <a:ext cx="7712154" cy="984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Runs efficiently on NVIDIA Jetson Nano/Orin edge devices</a:t>
            </a:r>
          </a:p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Achieves real-time object detection at </a:t>
            </a:r>
            <a:r>
              <a:rPr lang="en-US" sz="160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8.4 frames per second </a:t>
            </a: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on local</a:t>
            </a:r>
          </a:p>
          <a:p>
            <a:pPr marL="342900" indent="-342900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Integrates Grad-CAM for in-line, transparent AI decision explanations</a:t>
            </a:r>
          </a:p>
          <a:p>
            <a:pPr marL="342900" indent="-342900">
              <a:buSzPct val="100000"/>
              <a:buFontTx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Designed for operational feasibility and reliability in the field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0ECF536-434C-28D5-D2EF-6EDE49059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139756"/>
              </p:ext>
            </p:extLst>
          </p:nvPr>
        </p:nvGraphicFramePr>
        <p:xfrm>
          <a:off x="810446" y="3236416"/>
          <a:ext cx="8079030" cy="5012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Image 0">
            <a:extLst>
              <a:ext uri="{FF2B5EF4-FFF2-40B4-BE49-F238E27FC236}">
                <a16:creationId xmlns:a16="http://schemas.microsoft.com/office/drawing/2014/main" id="{3FE7121B-BFCB-CB4F-C278-C1A56C7CB0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2474" t="2020" r="10674" b="1503"/>
          <a:stretch>
            <a:fillRect/>
          </a:stretch>
        </p:blipFill>
        <p:spPr>
          <a:xfrm>
            <a:off x="9078526" y="179109"/>
            <a:ext cx="5401044" cy="78713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640794"/>
            <a:ext cx="624803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Conclusion and Future Scope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427559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Our XAI-UAV framework successfully delivers explainable, efficient, and robust object detection for tactical drone operations.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163247"/>
            <a:ext cx="3693200" cy="2204680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963811" y="2333268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2150F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186" y="2473523"/>
            <a:ext cx="229553" cy="2295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3811" y="301359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3x Speed, Edge-Ready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63811" y="3381375"/>
            <a:ext cx="335315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Pruned YOLOv8 achieves real-time 8.4 FPS on Jetson Nano, extending UAV battery life by 67% for critical missions.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657011" y="2163247"/>
            <a:ext cx="3693200" cy="2204680"/>
          </a:xfrm>
          <a:prstGeom prst="roundRect">
            <a:avLst>
              <a:gd name="adj" fmla="val 1157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4827032" y="2333268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2150F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7407" y="2473523"/>
            <a:ext cx="229553" cy="2295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27032" y="301359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Transparent Decisions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827032" y="3381375"/>
            <a:ext cx="335315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Integrated Grad-CAM provides crucial visual explanations, empowering operators to validate AI reasoning in real-time.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93790" y="4537948"/>
            <a:ext cx="7556421" cy="1932503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6" name="Shape 11"/>
          <p:cNvSpPr/>
          <p:nvPr/>
        </p:nvSpPr>
        <p:spPr>
          <a:xfrm>
            <a:off x="963811" y="4707969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2150FE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4186" y="4848225"/>
            <a:ext cx="229553" cy="22955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63811" y="538829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Robust &amp; Deployable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963811" y="5756077"/>
            <a:ext cx="721637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The end-to-end framework maintains reliability across diverse UAV scenarios, ready for immediate operational integration.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1048941" y="6853118"/>
            <a:ext cx="730127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Future Outlook:</a:t>
            </a: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Continuous research into multi-modal fusion, federated learning, and YOLOv11 migration will further enhance capabilities.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793790" y="6661785"/>
            <a:ext cx="22860" cy="927021"/>
          </a:xfrm>
          <a:prstGeom prst="rect">
            <a:avLst/>
          </a:prstGeom>
          <a:solidFill>
            <a:srgbClr val="2150FE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14EC6F6-2800-B56A-D100-B2F45556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BA8D2-C030-F480-2CF2-31A13F5A1F32}"/>
              </a:ext>
            </a:extLst>
          </p:cNvPr>
          <p:cNvSpPr txBox="1"/>
          <p:nvPr/>
        </p:nvSpPr>
        <p:spPr>
          <a:xfrm>
            <a:off x="633167" y="509047"/>
            <a:ext cx="5109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3712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60256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91013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Thank You!</a:t>
            </a:r>
            <a:endParaRPr lang="en-US" sz="13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875" y="561380"/>
            <a:ext cx="10517267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Problems in Object Detection in UAVs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1875" y="1603653"/>
            <a:ext cx="13206651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Modern AI-powered UAV systems face a critical challenge: achieving high detection accuracy while maintaining transparency, efficiency, and operational reliability in resource-constrained environments.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11875" y="2483048"/>
            <a:ext cx="4266605" cy="3766780"/>
          </a:xfrm>
          <a:prstGeom prst="roundRect">
            <a:avLst>
              <a:gd name="adj" fmla="val 810"/>
            </a:avLst>
          </a:prstGeom>
          <a:solidFill>
            <a:srgbClr val="F9F7F7"/>
          </a:solidFill>
          <a:ln/>
        </p:spPr>
      </p:sp>
      <p:sp>
        <p:nvSpPr>
          <p:cNvPr id="5" name="Text 3"/>
          <p:cNvSpPr/>
          <p:nvPr/>
        </p:nvSpPr>
        <p:spPr>
          <a:xfrm>
            <a:off x="915233" y="2686407"/>
            <a:ext cx="385988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The Accuracy-Transparency Trade-off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15233" y="3444240"/>
            <a:ext cx="3859887" cy="2276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YOLO detectors achieve impressive accuracy but operate as opaque black boxes. In tactical and defense applications, operators must validate AI decisions in real-time, trust is non-negotiable, and regulatory compliance demands accountability.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181838" y="2483048"/>
            <a:ext cx="4266605" cy="3766780"/>
          </a:xfrm>
          <a:prstGeom prst="roundRect">
            <a:avLst>
              <a:gd name="adj" fmla="val 810"/>
            </a:avLst>
          </a:prstGeom>
          <a:solidFill>
            <a:srgbClr val="F9F7F7"/>
          </a:solidFill>
          <a:ln/>
        </p:spPr>
      </p:sp>
      <p:sp>
        <p:nvSpPr>
          <p:cNvPr id="8" name="Text 6"/>
          <p:cNvSpPr/>
          <p:nvPr/>
        </p:nvSpPr>
        <p:spPr>
          <a:xfrm>
            <a:off x="5385197" y="2686407"/>
            <a:ext cx="385988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Resource Constraints on Edge Devices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85197" y="3444240"/>
            <a:ext cx="3859887" cy="2602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UAVs operate under severe computational limits. The Jetson Nano provides just 8GB RAM and ~472 GFLOPS. Traditional explainability methods require 71 seconds per image, prohibitively slow when milliseconds matter for battery life and mission success.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51802" y="2483048"/>
            <a:ext cx="4266605" cy="3766780"/>
          </a:xfrm>
          <a:prstGeom prst="roundRect">
            <a:avLst>
              <a:gd name="adj" fmla="val 810"/>
            </a:avLst>
          </a:prstGeom>
          <a:solidFill>
            <a:srgbClr val="F9F7F7"/>
          </a:solidFill>
          <a:ln/>
        </p:spPr>
      </p:sp>
      <p:sp>
        <p:nvSpPr>
          <p:cNvPr id="11" name="Text 9"/>
          <p:cNvSpPr/>
          <p:nvPr/>
        </p:nvSpPr>
        <p:spPr>
          <a:xfrm>
            <a:off x="9855160" y="2686407"/>
            <a:ext cx="3254335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Aerial Imagery Challenges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55160" y="3126343"/>
            <a:ext cx="3859887" cy="2276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High-altitude UAV imagery presents unique obstacles: low resolution, small objects appearing as tiny pixels, cluttered urban backgrounds, occlusions, and variable lighting conditions all demand specialized explainability approaches.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11875" y="6478667"/>
            <a:ext cx="13206651" cy="1189434"/>
          </a:xfrm>
          <a:prstGeom prst="roundRect">
            <a:avLst>
              <a:gd name="adj" fmla="val 2565"/>
            </a:avLst>
          </a:prstGeom>
          <a:solidFill>
            <a:srgbClr val="EDD5C4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33" y="6660919"/>
            <a:ext cx="254198" cy="203359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359095" y="6578202"/>
            <a:ext cx="12342376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Current Limitations: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</a:t>
            </a:r>
          </a:p>
          <a:p>
            <a:pPr marL="1200150" lvl="2" indent="-285750">
              <a:lnSpc>
                <a:spcPts val="255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0.3641s inference time (too slow for real-time) </a:t>
            </a:r>
          </a:p>
          <a:p>
            <a:pPr marL="1200150" lvl="2" indent="-285750">
              <a:lnSpc>
                <a:spcPts val="255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44 MB model size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132" y="523178"/>
            <a:ext cx="126628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Objectives: Balancing the Three Pillars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592003" y="3777985"/>
            <a:ext cx="3785235" cy="148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VisDrone dataset (10,209 images)</a:t>
            </a:r>
          </a:p>
          <a:p>
            <a:pPr marL="285750" indent="-285750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Train YOLO for UAV imagery</a:t>
            </a:r>
          </a:p>
          <a:p>
            <a:pPr marL="285750" indent="-285750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Optimize for resource-constrained platforms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127085" y="2636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Integrated Explainability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68107" y="5118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 and Efficiency</a:t>
            </a: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32370"/>
            <a:ext cx="4564975" cy="4564975"/>
          </a:xfrm>
          <a:prstGeom prst="rect">
            <a:avLst/>
          </a:prstGeom>
        </p:spPr>
      </p:pic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5EFA72D5-55C7-65D1-C506-B6E148D59EA8}"/>
              </a:ext>
            </a:extLst>
          </p:cNvPr>
          <p:cNvSpPr/>
          <p:nvPr/>
        </p:nvSpPr>
        <p:spPr>
          <a:xfrm>
            <a:off x="1821537" y="3069325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Lightweight Detection Models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25FDE95B-AE6E-8FF1-0328-950FC1B2EC6C}"/>
              </a:ext>
            </a:extLst>
          </p:cNvPr>
          <p:cNvSpPr/>
          <p:nvPr/>
        </p:nvSpPr>
        <p:spPr>
          <a:xfrm>
            <a:off x="9561789" y="3058554"/>
            <a:ext cx="3785235" cy="1235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Embed Grad-CAM techniques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Interpretable model decisions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Support human-in-the-loop workflows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13">
            <a:extLst>
              <a:ext uri="{FF2B5EF4-FFF2-40B4-BE49-F238E27FC236}">
                <a16:creationId xmlns:a16="http://schemas.microsoft.com/office/drawing/2014/main" id="{219964A8-4F2F-35CB-00B9-7B1EAE18456F}"/>
              </a:ext>
            </a:extLst>
          </p:cNvPr>
          <p:cNvSpPr/>
          <p:nvPr/>
        </p:nvSpPr>
        <p:spPr>
          <a:xfrm>
            <a:off x="9597628" y="5571909"/>
            <a:ext cx="4012049" cy="1235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Operational constraint performance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Pruning reduces compute overhead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Reliability across diverse conditions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5218"/>
            <a:ext cx="1166844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Key Differentiators: What Sets Us Apart from Past Work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841421"/>
            <a:ext cx="6419374" cy="2694384"/>
          </a:xfrm>
          <a:prstGeom prst="roundRect">
            <a:avLst>
              <a:gd name="adj" fmla="val 113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864281"/>
            <a:ext cx="6373654" cy="612338"/>
          </a:xfrm>
          <a:prstGeom prst="roundRect">
            <a:avLst>
              <a:gd name="adj" fmla="val 521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3850362" y="197905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0723" y="2680692"/>
            <a:ext cx="352329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First Systematic Integration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20723" y="3185874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XAI + BN-pruning + UAV framework combined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20723" y="3584019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Prior work addressed these separately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0723" y="3982164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Novel system-level integration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417237" y="1841421"/>
            <a:ext cx="6419374" cy="2694384"/>
          </a:xfrm>
          <a:prstGeom prst="roundRect">
            <a:avLst>
              <a:gd name="adj" fmla="val 113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40097" y="1864281"/>
            <a:ext cx="6373654" cy="612338"/>
          </a:xfrm>
          <a:prstGeom prst="roundRect">
            <a:avLst>
              <a:gd name="adj" fmla="val 521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10473809" y="197905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644170" y="2680692"/>
            <a:ext cx="3260527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BN-Based Pruning for XAI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44170" y="3185874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Uses batch normalization scaling factors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44170" y="3584019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Identifies non-critical filters systematically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644170" y="3982164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Maintains explanation quality during compression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93790" y="4739878"/>
            <a:ext cx="6419374" cy="2694384"/>
          </a:xfrm>
          <a:prstGeom prst="roundRect">
            <a:avLst>
              <a:gd name="adj" fmla="val 113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816650" y="4762738"/>
            <a:ext cx="6373654" cy="612338"/>
          </a:xfrm>
          <a:prstGeom prst="roundRect">
            <a:avLst>
              <a:gd name="adj" fmla="val 521"/>
            </a:avLst>
          </a:prstGeom>
          <a:solidFill>
            <a:srgbClr val="F2EEEE"/>
          </a:solidFill>
          <a:ln/>
        </p:spPr>
      </p:sp>
      <p:sp>
        <p:nvSpPr>
          <p:cNvPr id="19" name="Text 17"/>
          <p:cNvSpPr/>
          <p:nvPr/>
        </p:nvSpPr>
        <p:spPr>
          <a:xfrm>
            <a:off x="3850362" y="487751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020723" y="5579150"/>
            <a:ext cx="48072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Aerial Imagery-Specific Explainability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0723" y="6084332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Grad-CAM adapted for high-altitude, small-object detection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020723" y="6482477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Handles low-resolution aerial imagery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20723" y="6880622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Trained on </a:t>
            </a:r>
            <a:r>
              <a:rPr lang="en-US" sz="1600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VisDrone</a:t>
            </a: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dataset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417237" y="4739878"/>
            <a:ext cx="6419374" cy="2694384"/>
          </a:xfrm>
          <a:prstGeom prst="roundRect">
            <a:avLst>
              <a:gd name="adj" fmla="val 113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440097" y="4762738"/>
            <a:ext cx="6373654" cy="612338"/>
          </a:xfrm>
          <a:prstGeom prst="roundRect">
            <a:avLst>
              <a:gd name="adj" fmla="val 521"/>
            </a:avLst>
          </a:prstGeom>
          <a:solidFill>
            <a:srgbClr val="F2EEEE"/>
          </a:solidFill>
          <a:ln/>
        </p:spPr>
      </p:sp>
      <p:sp>
        <p:nvSpPr>
          <p:cNvPr id="26" name="Text 24"/>
          <p:cNvSpPr/>
          <p:nvPr/>
        </p:nvSpPr>
        <p:spPr>
          <a:xfrm>
            <a:off x="10473809" y="487751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644170" y="5579150"/>
            <a:ext cx="4525089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End-to-End Deployable Framework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644170" y="6084332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Working software module (not just on paper)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644170" y="6482477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Runs on Low-power edge devices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644170" y="6880622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Ready for operational integration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BDF0F5-B115-A810-CA79-1B4AA88FB051}"/>
              </a:ext>
            </a:extLst>
          </p:cNvPr>
          <p:cNvSpPr/>
          <p:nvPr/>
        </p:nvSpPr>
        <p:spPr>
          <a:xfrm>
            <a:off x="810611" y="859275"/>
            <a:ext cx="4854535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Industry-Standard Technology Stack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C2FF9C11-3254-4316-BBE3-3AE45C607DD3}"/>
              </a:ext>
            </a:extLst>
          </p:cNvPr>
          <p:cNvSpPr/>
          <p:nvPr/>
        </p:nvSpPr>
        <p:spPr>
          <a:xfrm>
            <a:off x="1208926" y="2265191"/>
            <a:ext cx="5920127" cy="2163432"/>
          </a:xfrm>
          <a:prstGeom prst="roundRect">
            <a:avLst>
              <a:gd name="adj" fmla="val 1240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44CAE746-0944-6176-6AF1-69E8CA8A35F1}"/>
              </a:ext>
            </a:extLst>
          </p:cNvPr>
          <p:cNvSpPr/>
          <p:nvPr/>
        </p:nvSpPr>
        <p:spPr>
          <a:xfrm>
            <a:off x="1224166" y="2295671"/>
            <a:ext cx="389551" cy="2105820"/>
          </a:xfrm>
          <a:prstGeom prst="roundRect">
            <a:avLst>
              <a:gd name="adj" fmla="val 172"/>
            </a:avLst>
          </a:prstGeom>
          <a:solidFill>
            <a:srgbClr val="F2EEEE"/>
          </a:solidFill>
          <a:ln/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3E98AA9-15EC-5DBF-AEFE-DB292751770D}"/>
              </a:ext>
            </a:extLst>
          </p:cNvPr>
          <p:cNvSpPr/>
          <p:nvPr/>
        </p:nvSpPr>
        <p:spPr>
          <a:xfrm>
            <a:off x="1863056" y="2423425"/>
            <a:ext cx="1217291" cy="27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Detection Framework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F263930-2100-32DF-39E2-2ADB1A9CF76D}"/>
              </a:ext>
            </a:extLst>
          </p:cNvPr>
          <p:cNvSpPr/>
          <p:nvPr/>
        </p:nvSpPr>
        <p:spPr>
          <a:xfrm>
            <a:off x="1863056" y="2794824"/>
            <a:ext cx="5312615" cy="284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YOLOv8 (Ultralytics)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BE68B54-02BE-F197-5E91-AEFF3C343839}"/>
              </a:ext>
            </a:extLst>
          </p:cNvPr>
          <p:cNvSpPr/>
          <p:nvPr/>
        </p:nvSpPr>
        <p:spPr>
          <a:xfrm>
            <a:off x="1839747" y="3129881"/>
            <a:ext cx="5312615" cy="1154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State-of-the-art real-time object detector</a:t>
            </a:r>
          </a:p>
          <a:p>
            <a:pPr marL="285750" indent="-285750" algn="l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endParaRPr lang="en-US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Open-source, peer-reviewed architecture</a:t>
            </a:r>
          </a:p>
          <a:p>
            <a:pPr marL="285750" indent="-285750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endParaRPr lang="en-US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Production-ready with extensive validation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E12E6D6D-D8A8-BE7D-8088-9B2C5EFDE010}"/>
              </a:ext>
            </a:extLst>
          </p:cNvPr>
          <p:cNvSpPr/>
          <p:nvPr/>
        </p:nvSpPr>
        <p:spPr>
          <a:xfrm>
            <a:off x="1863056" y="3478438"/>
            <a:ext cx="5312615" cy="284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2AA82114-7E6E-AE59-B9F6-955AB44A0813}"/>
              </a:ext>
            </a:extLst>
          </p:cNvPr>
          <p:cNvSpPr/>
          <p:nvPr/>
        </p:nvSpPr>
        <p:spPr>
          <a:xfrm>
            <a:off x="1224166" y="4615390"/>
            <a:ext cx="5920127" cy="2163432"/>
          </a:xfrm>
          <a:prstGeom prst="roundRect">
            <a:avLst>
              <a:gd name="adj" fmla="val 1240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3CFCCC5C-D917-E408-F9C7-F346D3C1E75A}"/>
              </a:ext>
            </a:extLst>
          </p:cNvPr>
          <p:cNvSpPr/>
          <p:nvPr/>
        </p:nvSpPr>
        <p:spPr>
          <a:xfrm>
            <a:off x="1239406" y="4645870"/>
            <a:ext cx="389551" cy="2105820"/>
          </a:xfrm>
          <a:prstGeom prst="roundRect">
            <a:avLst>
              <a:gd name="adj" fmla="val 172"/>
            </a:avLst>
          </a:prstGeom>
          <a:solidFill>
            <a:srgbClr val="F2EEEE"/>
          </a:solidFill>
          <a:ln/>
        </p:spPr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AE25B687-56D0-97E5-E17F-0D98443CB3D5}"/>
              </a:ext>
            </a:extLst>
          </p:cNvPr>
          <p:cNvSpPr/>
          <p:nvPr/>
        </p:nvSpPr>
        <p:spPr>
          <a:xfrm>
            <a:off x="1878296" y="4773624"/>
            <a:ext cx="1217291" cy="27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Pruning Methodology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99BC2FD2-45FE-9A1F-6626-292616128FAD}"/>
              </a:ext>
            </a:extLst>
          </p:cNvPr>
          <p:cNvSpPr/>
          <p:nvPr/>
        </p:nvSpPr>
        <p:spPr>
          <a:xfrm>
            <a:off x="1911569" y="5092242"/>
            <a:ext cx="5312615" cy="284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BN-Based Pruning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7D9A1FAA-AB82-3CDA-9A35-83BDA4CD354A}"/>
              </a:ext>
            </a:extLst>
          </p:cNvPr>
          <p:cNvSpPr/>
          <p:nvPr/>
        </p:nvSpPr>
        <p:spPr>
          <a:xfrm>
            <a:off x="1878296" y="5404675"/>
            <a:ext cx="5312615" cy="878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Deep Compression framework implementation</a:t>
            </a:r>
          </a:p>
          <a:p>
            <a:pPr marL="342900" indent="-342900" algn="l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endParaRPr lang="en-US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Systematic, data-driven channel selection</a:t>
            </a:r>
          </a:p>
          <a:p>
            <a:pPr marL="342900" indent="-342900" algn="l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endParaRPr lang="en-US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Reproducible compression pipeline</a:t>
            </a:r>
          </a:p>
          <a:p>
            <a:pPr marL="342900" indent="-342900" algn="l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93F9E0FD-5E19-F096-EEBE-F72F47ABD280}"/>
              </a:ext>
            </a:extLst>
          </p:cNvPr>
          <p:cNvSpPr/>
          <p:nvPr/>
        </p:nvSpPr>
        <p:spPr>
          <a:xfrm>
            <a:off x="1878296" y="5828637"/>
            <a:ext cx="5312615" cy="284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BB2237A0-D763-74E9-4443-1678F065453F}"/>
              </a:ext>
            </a:extLst>
          </p:cNvPr>
          <p:cNvSpPr/>
          <p:nvPr/>
        </p:nvSpPr>
        <p:spPr>
          <a:xfrm>
            <a:off x="7288835" y="2280431"/>
            <a:ext cx="5920127" cy="2163432"/>
          </a:xfrm>
          <a:prstGeom prst="roundRect">
            <a:avLst>
              <a:gd name="adj" fmla="val 1240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43060528-5FFB-8AF4-A514-26366201822E}"/>
              </a:ext>
            </a:extLst>
          </p:cNvPr>
          <p:cNvSpPr/>
          <p:nvPr/>
        </p:nvSpPr>
        <p:spPr>
          <a:xfrm>
            <a:off x="7304075" y="2310911"/>
            <a:ext cx="389551" cy="2105820"/>
          </a:xfrm>
          <a:prstGeom prst="roundRect">
            <a:avLst>
              <a:gd name="adj" fmla="val 17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86F8D84C-15FD-92DE-F986-C0612C8918ED}"/>
              </a:ext>
            </a:extLst>
          </p:cNvPr>
          <p:cNvSpPr/>
          <p:nvPr/>
        </p:nvSpPr>
        <p:spPr>
          <a:xfrm>
            <a:off x="7942965" y="2438665"/>
            <a:ext cx="1217291" cy="27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Explainability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F3F5368F-9AC5-03F8-1B59-5DBDA25A151E}"/>
              </a:ext>
            </a:extLst>
          </p:cNvPr>
          <p:cNvSpPr/>
          <p:nvPr/>
        </p:nvSpPr>
        <p:spPr>
          <a:xfrm>
            <a:off x="7996630" y="2802949"/>
            <a:ext cx="5312615" cy="284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Grad-CAM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428CB02E-11F9-8ABD-A04A-5CE74A02E915}"/>
              </a:ext>
            </a:extLst>
          </p:cNvPr>
          <p:cNvSpPr/>
          <p:nvPr/>
        </p:nvSpPr>
        <p:spPr>
          <a:xfrm>
            <a:off x="7919656" y="3175975"/>
            <a:ext cx="5312615" cy="1007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Class-discriminative visual explanations</a:t>
            </a:r>
          </a:p>
          <a:p>
            <a:pPr marL="342900" indent="-342900" algn="l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endParaRPr lang="en-US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Published, validated interpretability method</a:t>
            </a:r>
          </a:p>
          <a:p>
            <a:pPr marL="342900" indent="-342900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endParaRPr lang="en-US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Gradient-based activation mapping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F06684FA-A045-B198-A6E7-A16021744ADC}"/>
              </a:ext>
            </a:extLst>
          </p:cNvPr>
          <p:cNvSpPr/>
          <p:nvPr/>
        </p:nvSpPr>
        <p:spPr>
          <a:xfrm>
            <a:off x="7942965" y="3493678"/>
            <a:ext cx="5312615" cy="284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AC577BE5-14FA-59EB-6BF5-76DDA0E6F2F0}"/>
              </a:ext>
            </a:extLst>
          </p:cNvPr>
          <p:cNvSpPr/>
          <p:nvPr/>
        </p:nvSpPr>
        <p:spPr>
          <a:xfrm>
            <a:off x="7304075" y="4630631"/>
            <a:ext cx="5920127" cy="2163432"/>
          </a:xfrm>
          <a:prstGeom prst="roundRect">
            <a:avLst>
              <a:gd name="adj" fmla="val 1240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8" name="Shape 23">
            <a:extLst>
              <a:ext uri="{FF2B5EF4-FFF2-40B4-BE49-F238E27FC236}">
                <a16:creationId xmlns:a16="http://schemas.microsoft.com/office/drawing/2014/main" id="{FD6705D3-E5E3-951C-6031-BCB0A9115863}"/>
              </a:ext>
            </a:extLst>
          </p:cNvPr>
          <p:cNvSpPr/>
          <p:nvPr/>
        </p:nvSpPr>
        <p:spPr>
          <a:xfrm>
            <a:off x="7319315" y="4661111"/>
            <a:ext cx="389551" cy="2105820"/>
          </a:xfrm>
          <a:prstGeom prst="roundRect">
            <a:avLst>
              <a:gd name="adj" fmla="val 172"/>
            </a:avLst>
          </a:prstGeom>
          <a:solidFill>
            <a:srgbClr val="F2EEEE"/>
          </a:solidFill>
          <a:ln/>
        </p:spPr>
      </p:sp>
      <p:sp>
        <p:nvSpPr>
          <p:cNvPr id="30" name="Text 24">
            <a:extLst>
              <a:ext uri="{FF2B5EF4-FFF2-40B4-BE49-F238E27FC236}">
                <a16:creationId xmlns:a16="http://schemas.microsoft.com/office/drawing/2014/main" id="{D589372E-02F9-DAE1-CB58-F56A83A8FDF5}"/>
              </a:ext>
            </a:extLst>
          </p:cNvPr>
          <p:cNvSpPr/>
          <p:nvPr/>
        </p:nvSpPr>
        <p:spPr>
          <a:xfrm>
            <a:off x="7958205" y="4788865"/>
            <a:ext cx="1217291" cy="27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Benchmark Dataset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CC1E5121-8595-B96D-6E94-0E5F04DBCA06}"/>
              </a:ext>
            </a:extLst>
          </p:cNvPr>
          <p:cNvSpPr/>
          <p:nvPr/>
        </p:nvSpPr>
        <p:spPr>
          <a:xfrm>
            <a:off x="7996630" y="5092242"/>
            <a:ext cx="5312615" cy="284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VisDrone Challenge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26">
            <a:extLst>
              <a:ext uri="{FF2B5EF4-FFF2-40B4-BE49-F238E27FC236}">
                <a16:creationId xmlns:a16="http://schemas.microsoft.com/office/drawing/2014/main" id="{FCFC271B-183E-435E-29EB-60B5C81A0803}"/>
              </a:ext>
            </a:extLst>
          </p:cNvPr>
          <p:cNvSpPr/>
          <p:nvPr/>
        </p:nvSpPr>
        <p:spPr>
          <a:xfrm>
            <a:off x="7958205" y="5478729"/>
            <a:ext cx="5312615" cy="129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10,209 high-resolution UAV images</a:t>
            </a:r>
          </a:p>
          <a:p>
            <a:pPr marL="342900" indent="-342900" algn="l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endParaRPr lang="en-US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Diverse object categories and scenarios</a:t>
            </a:r>
          </a:p>
          <a:p>
            <a:pPr marL="342900" indent="-342900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endParaRPr lang="en-US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6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Standard evaluation protocol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014B8937-01C5-54C9-EF93-D8C29795BC47}"/>
              </a:ext>
            </a:extLst>
          </p:cNvPr>
          <p:cNvSpPr/>
          <p:nvPr/>
        </p:nvSpPr>
        <p:spPr>
          <a:xfrm>
            <a:off x="7958205" y="5843878"/>
            <a:ext cx="5312615" cy="284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53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0956" y="321230"/>
            <a:ext cx="5113258" cy="44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The XAI-UAV System Pipeline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6" y="979883"/>
            <a:ext cx="4365546" cy="5695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3354" y="1691877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Training Phase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13354" y="1999654"/>
            <a:ext cx="40807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 err="1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VisDrone</a:t>
            </a: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Datasets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13354" y="2335801"/>
            <a:ext cx="40807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YOLOv8 training with BN layers intact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13354" y="2613335"/>
            <a:ext cx="40807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Baseline: 0.3641s inference, 44MB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501" y="979883"/>
            <a:ext cx="4365546" cy="56959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878900" y="1691877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Optimization Phase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4878900" y="1999654"/>
            <a:ext cx="40807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BN-Based Pruning Analysis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878900" y="2312788"/>
            <a:ext cx="40807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Identify low-impact filters and remove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878900" y="2590322"/>
            <a:ext cx="40807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Fine-tuning on VisDrone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4878900" y="2867857"/>
            <a:ext cx="40807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Result: 0.1188s inference, 22MB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2047" y="979883"/>
            <a:ext cx="4365546" cy="56959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244446" y="1691877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Deployment Phase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9244446" y="1999654"/>
            <a:ext cx="40807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Real-time Operation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9244446" y="2312788"/>
            <a:ext cx="40807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UAV camera input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9244446" y="2590323"/>
            <a:ext cx="40807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YOLOv8-Pruned detection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9244446" y="2867857"/>
            <a:ext cx="40807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Grad-CAM explanation generation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284517" y="6537723"/>
            <a:ext cx="2557701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201B18"/>
                </a:solidFill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Why BN-Based Pruning?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19"/>
          <p:cNvSpPr/>
          <p:nvPr/>
        </p:nvSpPr>
        <p:spPr>
          <a:xfrm>
            <a:off x="284517" y="6947060"/>
            <a:ext cx="637460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Uses batch normalization scaling factors (γ) as importance indicator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284517" y="7224595"/>
            <a:ext cx="637460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Channels with |γ| ≈ 0 contribute minimally to output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1"/>
          <p:cNvSpPr/>
          <p:nvPr/>
        </p:nvSpPr>
        <p:spPr>
          <a:xfrm>
            <a:off x="284517" y="7502130"/>
            <a:ext cx="637460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Data-driven, systematic approach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22"/>
          <p:cNvSpPr/>
          <p:nvPr/>
        </p:nvSpPr>
        <p:spPr>
          <a:xfrm>
            <a:off x="284517" y="7779664"/>
            <a:ext cx="637460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Maintains model interpretability through structured pruning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hape 23"/>
          <p:cNvSpPr/>
          <p:nvPr/>
        </p:nvSpPr>
        <p:spPr>
          <a:xfrm>
            <a:off x="8165835" y="7071956"/>
            <a:ext cx="6374606" cy="1060609"/>
          </a:xfrm>
          <a:prstGeom prst="roundRect">
            <a:avLst>
              <a:gd name="adj" fmla="val 2014"/>
            </a:avLst>
          </a:prstGeom>
          <a:solidFill>
            <a:srgbClr val="EDD5C4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234" y="7285316"/>
            <a:ext cx="177998" cy="142399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8628631" y="7249954"/>
            <a:ext cx="5769412" cy="683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Key Insight: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Source Serif 4" pitchFamily="34" charset="-122"/>
                <a:cs typeface="Times New Roman" panose="02020603050405020304" pitchFamily="18" charset="0"/>
              </a:rPr>
              <a:t> We don't randomly remove parameters. We analyze every BN layer's scaling factors to identify genuinely redundant channels, then fine-tune for adaptation.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96196B-4424-D797-3C5E-03F044250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77" t="6919" r="6227" b="60461"/>
          <a:stretch>
            <a:fillRect/>
          </a:stretch>
        </p:blipFill>
        <p:spPr bwMode="auto">
          <a:xfrm>
            <a:off x="1403465" y="3449166"/>
            <a:ext cx="11255747" cy="2714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F6F573-DF4B-BA3B-26D1-0D2B16372EB2}"/>
              </a:ext>
            </a:extLst>
          </p:cNvPr>
          <p:cNvSpPr txBox="1"/>
          <p:nvPr/>
        </p:nvSpPr>
        <p:spPr>
          <a:xfrm>
            <a:off x="2366128" y="5735678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00EBD-41D7-2918-3794-0894DDBC5EE1}"/>
              </a:ext>
            </a:extLst>
          </p:cNvPr>
          <p:cNvSpPr txBox="1"/>
          <p:nvPr/>
        </p:nvSpPr>
        <p:spPr>
          <a:xfrm>
            <a:off x="10943533" y="5061977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1638"/>
            <a:ext cx="690348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Key Achievements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00921" y="2375771"/>
            <a:ext cx="233922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0.364s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700921" y="3356013"/>
            <a:ext cx="233922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Original YOLOv8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00921" y="3821786"/>
            <a:ext cx="23392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2.7 frames per second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309461" y="2375771"/>
            <a:ext cx="233922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0.119s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3309461" y="3356013"/>
            <a:ext cx="233922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Pruned YOLOv8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3309461" y="3821786"/>
            <a:ext cx="23392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8.4 frames per second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918001" y="2375771"/>
            <a:ext cx="233922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3.06×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5918001" y="3356013"/>
            <a:ext cx="233922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Speedup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918001" y="3821786"/>
            <a:ext cx="23392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Real-time Speed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64215" y="5343167"/>
            <a:ext cx="7556421" cy="34528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00921" y="5897404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Operational Impact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909161" y="6371392"/>
            <a:ext cx="216800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Longer Battery Life</a:t>
            </a:r>
          </a:p>
          <a:p>
            <a:pPr marL="285750" indent="-28575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16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Less compute = less power consumption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3610570" y="6371392"/>
            <a:ext cx="2168009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More Targets Processed</a:t>
            </a:r>
          </a:p>
          <a:p>
            <a:pPr marL="285750" indent="-28575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16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Increased throughput in mission duration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311979" y="6371392"/>
            <a:ext cx="2770586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Edge Deployment Feasible</a:t>
            </a:r>
          </a:p>
          <a:p>
            <a:pPr marL="285750" indent="-28575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165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Real-time performance on resource-constrained hardware</a:t>
            </a:r>
            <a:endParaRPr lang="en-US" sz="16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F62CF0-05F6-01B1-0CC2-85691EA5CA15}"/>
              </a:ext>
            </a:extLst>
          </p:cNvPr>
          <p:cNvSpPr txBox="1"/>
          <p:nvPr/>
        </p:nvSpPr>
        <p:spPr>
          <a:xfrm>
            <a:off x="700921" y="4466628"/>
            <a:ext cx="746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accuracy being Comparable to the Latest YOLO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3FE63-B1CF-A1A6-88F4-76017F9DF81B}"/>
              </a:ext>
            </a:extLst>
          </p:cNvPr>
          <p:cNvSpPr txBox="1"/>
          <p:nvPr/>
        </p:nvSpPr>
        <p:spPr>
          <a:xfrm>
            <a:off x="793790" y="1498327"/>
            <a:ext cx="29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Time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7255390-98EC-8672-425B-056009980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98763-1537-C24B-0C06-AD3E0600A0BD}"/>
              </a:ext>
            </a:extLst>
          </p:cNvPr>
          <p:cNvSpPr txBox="1"/>
          <p:nvPr/>
        </p:nvSpPr>
        <p:spPr>
          <a:xfrm>
            <a:off x="633167" y="509047"/>
            <a:ext cx="5109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10FF4-D031-0F47-E199-490E3D15D19A}"/>
              </a:ext>
            </a:extLst>
          </p:cNvPr>
          <p:cNvSpPr txBox="1"/>
          <p:nvPr/>
        </p:nvSpPr>
        <p:spPr>
          <a:xfrm>
            <a:off x="859410" y="1216933"/>
            <a:ext cx="510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BD9F8-AE48-4A43-92F1-7D8AFCB88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01" y="1636482"/>
            <a:ext cx="10450407" cy="60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0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53DF76-9CA6-71CC-DEE0-15BEBB93D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386C63-95AD-A6E5-C48C-00E340DB3A81}"/>
              </a:ext>
            </a:extLst>
          </p:cNvPr>
          <p:cNvSpPr txBox="1"/>
          <p:nvPr/>
        </p:nvSpPr>
        <p:spPr>
          <a:xfrm>
            <a:off x="633167" y="509047"/>
            <a:ext cx="5109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208CF-7A8D-8350-ADA9-8BB92485505B}"/>
              </a:ext>
            </a:extLst>
          </p:cNvPr>
          <p:cNvSpPr txBox="1"/>
          <p:nvPr/>
        </p:nvSpPr>
        <p:spPr>
          <a:xfrm>
            <a:off x="856270" y="1216933"/>
            <a:ext cx="510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 – Score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8DCFE-B436-01E8-A363-6AD8D2E9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28" y="1749580"/>
            <a:ext cx="10652289" cy="59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24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1437</TotalTime>
  <Words>906</Words>
  <Application>Microsoft Office PowerPoint</Application>
  <PresentationFormat>Custom</PresentationFormat>
  <Paragraphs>183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HAKSHAY REDDY</dc:creator>
  <cp:lastModifiedBy>HAKSHAY REDDY</cp:lastModifiedBy>
  <cp:revision>6</cp:revision>
  <dcterms:created xsi:type="dcterms:W3CDTF">2025-11-07T13:53:06Z</dcterms:created>
  <dcterms:modified xsi:type="dcterms:W3CDTF">2025-11-08T15:58:23Z</dcterms:modified>
</cp:coreProperties>
</file>